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9" r:id="rId6"/>
    <p:sldId id="275" r:id="rId7"/>
    <p:sldId id="270" r:id="rId8"/>
    <p:sldId id="260" r:id="rId9"/>
    <p:sldId id="271" r:id="rId10"/>
    <p:sldId id="272" r:id="rId11"/>
    <p:sldId id="273" r:id="rId12"/>
    <p:sldId id="276" r:id="rId13"/>
    <p:sldId id="277" r:id="rId14"/>
    <p:sldId id="278" r:id="rId15"/>
    <p:sldId id="279" r:id="rId16"/>
    <p:sldId id="261" r:id="rId17"/>
    <p:sldId id="274" r:id="rId18"/>
    <p:sldId id="26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E563F4-A741-42A4-8265-E72A25FD62F8}" type="datetimeFigureOut">
              <a:rPr lang="ru-RU" smtClean="0"/>
              <a:pPr/>
              <a:t>15.02.2011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D48F43-A83C-4CAA-8126-9DE10CB16A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1;&#1088;&#1086;&#1082;%20&#1073;&#1073;%20&#1074;%2010%20&#1082;&#1083;&#1072;&#1089;&#1089;&#1077;\&#1074;&#1085;%20&#1079;&#1072;&#1089;.wm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1;&#1088;&#1086;&#1082;%20&#1073;&#1073;%20&#1074;%2010%20&#1082;&#1083;&#1072;&#1089;&#1089;&#1077;\&#1079;&#1072;&#1089;%20&#1074;%20&#1076;&#1074;.wm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1;&#1088;&#1086;&#1082;%20&#1073;&#1073;%20&#1074;%2010%20&#1082;&#1083;&#1072;&#1089;&#1089;&#1077;\&#1085;&#1072;&#1088;%20&#1079;&#1072;&#1089;.wm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91;&#1088;&#1086;&#1082;%20&#1073;&#1073;%20&#1074;%2010%20&#1082;&#1083;&#1072;&#1089;&#1089;&#1077;\&#1055;&#1052;&#1048;&#1042;.wmv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428868"/>
            <a:ext cx="8458200" cy="1222375"/>
          </a:xfrm>
        </p:spPr>
        <p:txBody>
          <a:bodyPr/>
          <a:lstStyle/>
          <a:p>
            <a:r>
              <a:rPr lang="ru-RU" dirty="0" smtClean="0"/>
              <a:t>Взаимодействие двух игроков в баскетболе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5429264"/>
            <a:ext cx="6143636" cy="78581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Выполнил  учитель физической культуры МОУ СОШ п. Алексеевка Зайберт К.В.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рапеция 3"/>
          <p:cNvSpPr/>
          <p:nvPr/>
        </p:nvSpPr>
        <p:spPr>
          <a:xfrm>
            <a:off x="3000364" y="2071678"/>
            <a:ext cx="4143404" cy="328614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Заслон бывает: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Наружний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</a:p>
        </p:txBody>
      </p:sp>
      <p:sp>
        <p:nvSpPr>
          <p:cNvPr id="5" name="Овал 4"/>
          <p:cNvSpPr/>
          <p:nvPr/>
        </p:nvSpPr>
        <p:spPr>
          <a:xfrm>
            <a:off x="3786182" y="928670"/>
            <a:ext cx="2571768" cy="22145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2"/>
          </p:cNvCxnSpPr>
          <p:nvPr/>
        </p:nvCxnSpPr>
        <p:spPr>
          <a:xfrm rot="10800000" flipH="1" flipV="1">
            <a:off x="3786182" y="2035959"/>
            <a:ext cx="2500330" cy="10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flipV="1">
            <a:off x="3786182" y="2000240"/>
            <a:ext cx="257176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5214950"/>
            <a:ext cx="185738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57752" y="4786322"/>
            <a:ext cx="357190" cy="3571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Арка 12"/>
          <p:cNvSpPr/>
          <p:nvPr/>
        </p:nvSpPr>
        <p:spPr>
          <a:xfrm rot="8761523">
            <a:off x="3097403" y="4311858"/>
            <a:ext cx="500066" cy="500066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оловина рамки 13"/>
          <p:cNvSpPr/>
          <p:nvPr/>
        </p:nvSpPr>
        <p:spPr>
          <a:xfrm>
            <a:off x="3500430" y="3286124"/>
            <a:ext cx="428628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19472938">
            <a:off x="2874383" y="3663292"/>
            <a:ext cx="500066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929058" y="3286124"/>
            <a:ext cx="214314" cy="21431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15 -0.0074 0.0342 -0.00254 0.0507 0.00185 C 0.0665 0.01642 0.05156 0.00416 0.09722 0.0074 C 0.10504 0.00786 0.11268 0.00994 0.12049 0.0111 C 0.12535 0.01295 0.12934 0.01665 0.1342 0.01827 C 0.13872 0.01966 0.14792 0.02197 0.14792 0.02197 C 0.15243 0.02567 0.15799 0.02775 0.16163 0.03284 C 0.16615 0.03908 0.1717 0.04648 0.17795 0.04926 C 0.18316 0.05967 0.18334 0.07216 0.18629 0.08395 C 0.18715 0.09528 0.1875 0.10615 0.19028 0.11679 C 0.1908 0.12165 0.19167 0.1265 0.19167 0.13136 C 0.19167 0.15449 0.19115 0.17761 0.19028 0.20074 C 0.18976 0.21623 0.17361 0.22225 0.16424 0.22641 C 0.15868 0.22271 0.15747 0.21901 0.1533 0.21346 " pathEditMode="relative" ptsTypes="fffffffffffffA">
                                      <p:cBhvr>
                                        <p:cTn id="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615 -0.0074 0.0342 -0.00254 0.0507 0.00185 C 0.0665 0.01642 0.05156 0.00416 0.09722 0.0074 C 0.10504 0.00786 0.11268 0.00994 0.12049 0.0111 C 0.12535 0.01295 0.12934 0.01665 0.1342 0.01827 C 0.13872 0.01966 0.14792 0.02197 0.14792 0.02197 C 0.15243 0.02567 0.15799 0.02775 0.16163 0.03284 C 0.16615 0.03908 0.1717 0.04648 0.17795 0.04926 C 0.18316 0.05967 0.18334 0.07216 0.18629 0.08395 C 0.18715 0.09528 0.1875 0.10615 0.19028 0.11679 C 0.1908 0.12165 0.19167 0.1265 0.19167 0.13136 C 0.19167 0.15449 0.19115 0.17761 0.19028 0.20074 C 0.18976 0.21623 0.17361 0.22225 0.16424 0.22641 C 0.15868 0.22271 0.15747 0.21901 0.1533 0.21346 " pathEditMode="relative" ptsTypes="fffffffffffffA">
                                      <p:cBhvr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0069 C 0.02743 0.00185 0.05364 0.00347 0.08021 0.00624 C 0.08437 0.00809 0.08836 0.00971 0.09253 0.01156 C 0.09739 0.03122 0.09201 0.05365 0.10625 0.06637 C 0.10885 0.07655 0.10764 0.07007 0.10764 0.08649 " pathEditMode="relative" ptsTypes="ffffA">
                                      <p:cBhvr>
                                        <p:cTn id="1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8.51064E-7 C 0.01076 0.00994 0.00243 0.0037 0.02865 0.0037 " pathEditMode="relative" ptsTypes="fA">
                                      <p:cBhvr>
                                        <p:cTn id="1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786182" y="928670"/>
            <a:ext cx="2571768" cy="22145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Трапеция 3"/>
          <p:cNvSpPr/>
          <p:nvPr/>
        </p:nvSpPr>
        <p:spPr>
          <a:xfrm>
            <a:off x="3000364" y="2071678"/>
            <a:ext cx="4143404" cy="328614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Заслон бывает: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движении </a:t>
            </a:r>
          </a:p>
          <a:p>
            <a:r>
              <a:rPr lang="ru-RU" sz="1800" dirty="0" smtClean="0"/>
              <a:t>                                                               </a:t>
            </a:r>
          </a:p>
          <a:p>
            <a:r>
              <a:rPr lang="ru-RU" sz="1800" dirty="0" smtClean="0"/>
              <a:t>                </a:t>
            </a:r>
          </a:p>
          <a:p>
            <a:pPr>
              <a:buNone/>
            </a:pPr>
            <a:endParaRPr lang="ru-RU" dirty="0" smtClean="0"/>
          </a:p>
          <a:p>
            <a:r>
              <a:rPr lang="ru-RU" sz="1800" dirty="0" smtClean="0"/>
              <a:t>            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            </a:t>
            </a:r>
          </a:p>
        </p:txBody>
      </p:sp>
      <p:cxnSp>
        <p:nvCxnSpPr>
          <p:cNvPr id="7" name="Прямая соединительная линия 6"/>
          <p:cNvCxnSpPr>
            <a:stCxn id="5" idx="2"/>
          </p:cNvCxnSpPr>
          <p:nvPr/>
        </p:nvCxnSpPr>
        <p:spPr>
          <a:xfrm rot="10800000" flipH="1" flipV="1">
            <a:off x="3786182" y="2035959"/>
            <a:ext cx="2500330" cy="10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flipV="1">
            <a:off x="3786182" y="2000240"/>
            <a:ext cx="257176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5214950"/>
            <a:ext cx="185738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57752" y="4786322"/>
            <a:ext cx="357190" cy="3571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Арка 12"/>
          <p:cNvSpPr/>
          <p:nvPr/>
        </p:nvSpPr>
        <p:spPr>
          <a:xfrm rot="21422310">
            <a:off x="4097538" y="2240156"/>
            <a:ext cx="500066" cy="500066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оловина рамки 13"/>
          <p:cNvSpPr/>
          <p:nvPr/>
        </p:nvSpPr>
        <p:spPr>
          <a:xfrm>
            <a:off x="3000364" y="3000372"/>
            <a:ext cx="428628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476721">
            <a:off x="3445888" y="2520283"/>
            <a:ext cx="500066" cy="428628"/>
          </a:xfrm>
          <a:prstGeom prst="halfFrame">
            <a:avLst>
              <a:gd name="adj1" fmla="val 71429"/>
              <a:gd name="adj2" fmla="val 3333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000364" y="3357562"/>
            <a:ext cx="214314" cy="21431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62627E-6 L 0.17205 0.24098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12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75763E-7 L 0.16337 0.1965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9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63552E-6 L 0.19027 0.3318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16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80296E-6 L 0.12708 0.3256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вн зас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035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7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зас в дв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035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нар зас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035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9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ПМИВ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035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Другие взаимодействия двух игроков в баскетболе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Наведение </a:t>
            </a:r>
            <a:endParaRPr lang="ru-RU" dirty="0"/>
          </a:p>
        </p:txBody>
      </p:sp>
      <p:sp>
        <p:nvSpPr>
          <p:cNvPr id="4" name="Трапеция 3"/>
          <p:cNvSpPr/>
          <p:nvPr/>
        </p:nvSpPr>
        <p:spPr>
          <a:xfrm>
            <a:off x="3071802" y="2571744"/>
            <a:ext cx="3929090" cy="328614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857620" y="1357298"/>
            <a:ext cx="2357454" cy="21431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2428868"/>
            <a:ext cx="235745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929190" y="5357826"/>
            <a:ext cx="428628" cy="35719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5715016"/>
            <a:ext cx="135732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овина рамки 8"/>
          <p:cNvSpPr/>
          <p:nvPr/>
        </p:nvSpPr>
        <p:spPr>
          <a:xfrm rot="11056865">
            <a:off x="6590132" y="2806692"/>
            <a:ext cx="571504" cy="500066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ловина рамки 9"/>
          <p:cNvSpPr/>
          <p:nvPr/>
        </p:nvSpPr>
        <p:spPr>
          <a:xfrm rot="2868454">
            <a:off x="6500826" y="1571612"/>
            <a:ext cx="500066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Арка 10"/>
          <p:cNvSpPr/>
          <p:nvPr/>
        </p:nvSpPr>
        <p:spPr>
          <a:xfrm rot="780232">
            <a:off x="7358082" y="1500174"/>
            <a:ext cx="571504" cy="642942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429388" y="2000240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3.7037E-6 C -0.0033 0.02199 -0.00973 0.04328 -0.01893 0.06203 C -0.02258 0.06944 -0.02883 0.07569 -0.03282 0.08263 C -0.04376 0.10138 -0.0349 0.09213 -0.0448 0.10115 C -0.04601 0.10347 -0.04688 0.10578 -0.04827 0.10787 C -0.05886 0.12338 -0.06424 0.12361 -0.05174 0.11944 C -0.04393 0.12731 -0.03542 0.1324 -0.02587 0.13564 C -0.01667 0.14444 -0.01129 0.14884 -0.00521 0.16088 C -0.00695 0.20347 -0.00643 0.1949 -0.01216 0.22523 C -0.01233 0.22615 -0.01459 0.23935 -0.01546 0.2412 C -0.02136 0.25555 -0.03073 0.26782 -0.03629 0.28263 C -0.04028 0.29328 -0.04306 0.30439 -0.05001 0.3125 C -0.05313 0.3162 -0.05747 0.31782 -0.06042 0.32175 C -0.07188 0.33726 -0.06598 0.33379 -0.07587 0.33773 C -0.07813 0.34004 -0.08004 0.34375 -0.08282 0.34467 C -0.11476 0.35532 -0.09497 0.33935 -0.10869 0.35162 C -0.11268 0.35972 -0.11771 0.36273 -0.1224 0.3699 C -0.12987 0.38171 -0.12119 0.37268 -0.13108 0.38148 C -0.13525 0.38981 -0.13369 0.39097 -0.13629 0.38379 " pathEditMode="relative" ptsTypes="ffffffffffffffffffA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57 0.02546 0.00452 0.05046 0.00695 0.07592 C 0.00643 0.0912 0.00747 0.10671 0.00521 0.12176 C 0.00486 0.12361 -0.00347 0.14004 -0.00677 0.14259 C -0.00989 0.1449 -0.01371 0.1456 -0.01718 0.14722 C -0.02378 0.15023 -0.03246 0.15833 -0.03784 0.16319 C -0.04652 0.17106 -0.05 0.1831 -0.0585 0.19074 C -0.06371 0.20115 -0.06996 0.21088 -0.07743 0.21828 C -0.08194 0.22731 -0.0809 0.23055 -0.08784 0.2368 C -0.09045 0.24722 -0.09548 0.25532 -0.1 0.26435 C -0.10104 0.26643 -0.10086 0.26921 -0.10173 0.27129 C -0.10208 0.27199 -0.11007 0.28819 -0.11198 0.2919 C -0.11302 0.29398 -0.11284 0.29676 -0.11371 0.29884 C -0.11632 0.30578 -0.11909 0.31296 -0.12239 0.31944 C -0.12378 0.32731 -0.12569 0.33495 -0.12743 0.34259 C -0.12795 0.39004 -0.12916 0.4375 -0.12916 0.48495 " pathEditMode="relative" ptsTypes="fffffffffffffffA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57 0.02546 0.00452 0.05046 0.00695 0.07592 C 0.00643 0.0912 0.00747 0.10671 0.00521 0.12176 C 0.00486 0.12361 -0.00347 0.14004 -0.00677 0.14259 C -0.00989 0.1449 -0.01371 0.1456 -0.01718 0.14722 C -0.02378 0.15023 -0.03246 0.15833 -0.03784 0.16319 C -0.04652 0.17106 -0.05 0.1831 -0.0585 0.19074 C -0.06371 0.20115 -0.06996 0.21088 -0.07743 0.21828 C -0.08194 0.22731 -0.0809 0.23055 -0.08784 0.2368 C -0.09045 0.24722 -0.09548 0.25532 -0.1 0.26435 C -0.10104 0.26643 -0.10086 0.26921 -0.10173 0.27129 C -0.10208 0.27199 -0.11007 0.28819 -0.11198 0.2919 C -0.11302 0.29398 -0.11284 0.29676 -0.11371 0.29884 C -0.11632 0.30578 -0.11909 0.31296 -0.12239 0.31944 C -0.12378 0.32731 -0.12569 0.33495 -0.12743 0.34259 C -0.12795 0.39004 -0.12916 0.4375 -0.12916 0.48495 " pathEditMode="relative" ptsTypes="fffffffffffffffA">
                                      <p:cBhvr>
                                        <p:cTn id="10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Другие взаимодействия двух игроков в баскетболе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Пересечение </a:t>
            </a:r>
            <a:endParaRPr lang="ru-RU" dirty="0"/>
          </a:p>
        </p:txBody>
      </p:sp>
      <p:sp>
        <p:nvSpPr>
          <p:cNvPr id="4" name="Трапеция 3"/>
          <p:cNvSpPr/>
          <p:nvPr/>
        </p:nvSpPr>
        <p:spPr>
          <a:xfrm>
            <a:off x="3071802" y="2571744"/>
            <a:ext cx="3929090" cy="328614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857620" y="1357298"/>
            <a:ext cx="2357454" cy="21431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2428868"/>
            <a:ext cx="2357454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929190" y="5357826"/>
            <a:ext cx="428628" cy="35719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5715016"/>
            <a:ext cx="135732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овина рамки 8"/>
          <p:cNvSpPr/>
          <p:nvPr/>
        </p:nvSpPr>
        <p:spPr>
          <a:xfrm rot="463272">
            <a:off x="4102936" y="1464861"/>
            <a:ext cx="571504" cy="500066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ловина рамки 9"/>
          <p:cNvSpPr/>
          <p:nvPr/>
        </p:nvSpPr>
        <p:spPr>
          <a:xfrm rot="2939555">
            <a:off x="6500826" y="1571612"/>
            <a:ext cx="500066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Арка 10"/>
          <p:cNvSpPr/>
          <p:nvPr/>
        </p:nvSpPr>
        <p:spPr>
          <a:xfrm rot="780232">
            <a:off x="5780016" y="1413353"/>
            <a:ext cx="571504" cy="642942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6929454" y="185736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Арка 18"/>
          <p:cNvSpPr/>
          <p:nvPr/>
        </p:nvSpPr>
        <p:spPr>
          <a:xfrm rot="18791629">
            <a:off x="4532515" y="960624"/>
            <a:ext cx="500066" cy="500066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232 -0.00174 0.0051 -0.0033 0.00695 C -0.00643 0.01065 -0.01372 0.01621 -0.01372 0.01621 C -0.01893 0.02639 -0.02726 0.02686 -0.03438 0.03449 C -0.04254 0.04329 -0.04358 0.04584 -0.04827 0.0551 C -0.05243 0.07176 -0.04653 0.05162 -0.05504 0.06899 C -0.05747 0.07385 -0.05799 0.0801 -0.06025 0.08519 C -0.06615 0.09815 -0.07361 0.10834 -0.08091 0.11968 C -0.08594 0.12778 -0.08264 0.12616 -0.08959 0.13334 C -0.09445 0.13843 -0.10122 0.14074 -0.10504 0.14723 C -0.11007 0.15579 -0.11216 0.16412 -0.11893 0.17014 C -0.11945 0.17315 -0.11927 0.17686 -0.12066 0.1794 C -0.12379 0.18519 -0.13455 0.2 -0.13959 0.20463 C -0.1408 0.20695 -0.14167 0.20973 -0.14306 0.21158 C -0.14445 0.21343 -0.14688 0.21412 -0.14827 0.21621 C -0.14931 0.21806 -0.14913 0.22084 -0.15 0.22292 C -0.15295 0.23102 -0.15313 0.22963 -0.15851 0.23449 C -0.16667 0.2507 -0.16198 0.24537 -0.17066 0.25301 C -0.17413 0.25996 -0.17657 0.26783 -0.18091 0.27361 C -0.18611 0.28056 -0.19254 0.28611 -0.19653 0.29422 C -0.19775 0.29653 -0.19844 0.29931 -0.2 0.30116 C -0.2007 0.30186 -0.2125 0.3125 -0.21545 0.31505 C -0.22361 0.32223 -0.21875 0.31875 -0.23091 0.32408 C -0.2349 0.3257 -0.23785 0.33033 -0.24132 0.33334 C -0.24306 0.33496 -0.24653 0.33797 -0.24653 0.33797 C -0.25243 0.34977 -0.26129 0.35764 -0.26893 0.36783 C -0.27552 0.39422 -0.27361 0.38079 -0.27066 0.42524 C -0.26997 0.43542 -0.26719 0.44074 -0.26025 0.44375 C -0.24792 0.46019 -0.26354 0.44236 -0.23438 0.45301 C -0.22622 0.45602 -0.22379 0.46667 -0.21545 0.46667 " pathEditMode="relative" ptsTypes="fffffffffffffffffffffffffffffA">
                                      <p:cBhvr>
                                        <p:cTn id="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232 -0.00174 0.0051 -0.0033 0.00695 C -0.00643 0.01065 -0.01372 0.01621 -0.01372 0.01621 C -0.01893 0.02639 -0.02726 0.02686 -0.03438 0.03449 C -0.04254 0.04329 -0.04358 0.04584 -0.04827 0.0551 C -0.05243 0.07176 -0.04653 0.05162 -0.05504 0.06899 C -0.05747 0.07385 -0.05799 0.0801 -0.06025 0.08519 C -0.06615 0.09815 -0.07361 0.10834 -0.08091 0.11968 C -0.08594 0.12778 -0.08264 0.12616 -0.08959 0.13334 C -0.09445 0.13843 -0.10122 0.14074 -0.10504 0.14723 C -0.11007 0.15579 -0.11216 0.16412 -0.11893 0.17014 C -0.11945 0.17315 -0.11927 0.17686 -0.12066 0.1794 C -0.12379 0.18519 -0.13455 0.2 -0.13959 0.20463 C -0.1408 0.20695 -0.14167 0.20973 -0.14306 0.21158 C -0.14445 0.21343 -0.14688 0.21412 -0.14827 0.21621 C -0.14931 0.21806 -0.14913 0.22084 -0.15 0.22292 C -0.15295 0.23102 -0.15313 0.22963 -0.15851 0.23449 C -0.16667 0.2507 -0.16198 0.24537 -0.17066 0.25301 C -0.17413 0.25996 -0.17657 0.26783 -0.18091 0.27361 C -0.18611 0.28056 -0.19254 0.28611 -0.19653 0.29422 C -0.19775 0.29653 -0.19844 0.29931 -0.2 0.30116 C -0.2007 0.30186 -0.2125 0.3125 -0.21545 0.31505 C -0.22361 0.32223 -0.21875 0.31875 -0.23091 0.32408 C -0.2349 0.3257 -0.23785 0.33033 -0.24132 0.33334 C -0.24306 0.33496 -0.24653 0.33797 -0.24653 0.33797 C -0.25243 0.34977 -0.26129 0.35764 -0.26893 0.36783 C -0.27552 0.39422 -0.27361 0.38079 -0.27066 0.42524 C -0.26997 0.43542 -0.26719 0.44074 -0.26025 0.44375 C -0.24792 0.46019 -0.26354 0.44236 -0.23438 0.45301 C -0.22622 0.45602 -0.22379 0.46667 -0.21545 0.46667 " pathEditMode="relative" ptsTypes="fffffffffffffffffffffffffffffA">
                                      <p:cBhvr>
                                        <p:cTn id="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0.03079 L 0.32049 0.37871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20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1.48148E-6 C -0.00348 0.01875 0.00156 0.00277 -0.00695 0.01157 C -0.00851 0.01319 -0.00903 0.0162 -0.01042 0.01828 C -0.01372 0.02314 -0.01719 0.02754 -0.02067 0.03217 C -0.0231 0.03541 -0.03785 0.04953 -0.0415 0.05277 C -0.05591 0.04004 -0.04879 0.04768 -0.06216 0.02986 C -0.06389 0.02754 -0.06737 0.02291 -0.06737 0.02291 C -0.07657 0.02361 -0.08577 0.02361 -0.0948 0.02523 C -0.10278 0.02662 -0.1099 0.03356 -0.11737 0.0368 C -0.1231 0.04213 -0.12622 0.04861 -0.13108 0.05509 C -0.13473 0.0699 -0.14393 0.08101 -0.15001 0.09421 C -0.15573 0.10648 -0.16042 0.12199 -0.16737 0.13333 C -0.17292 0.14236 -0.17796 0.15115 -0.18282 0.16088 C -0.18386 0.16296 -0.18369 0.16574 -0.18455 0.16782 C -0.19185 0.18495 -0.20035 0.1993 -0.20521 0.21828 C -0.20782 0.2287 -0.21112 0.2375 -0.21389 0.24814 C -0.21546 0.25416 -0.21511 0.26111 -0.21737 0.26666 C -0.21997 0.27314 -0.22518 0.27129 -0.22935 0.27129 " pathEditMode="relative" ptsTypes="fffffffffffffffffA">
                                      <p:cBhvr>
                                        <p:cTn id="1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3.7037E-7 C 0.00867 0.02268 0.02447 0.01643 0.04149 0.0206 C 0.05121 0.02292 0.0592 0.02963 0.06892 0.03217 C 0.07291 0.04792 0.08194 0.04004 0.09149 0.0368 C 0.23836 0.03958 0.17951 0.02292 0.23628 0.04815 C 0.24982 0.0662 0.26406 0.0831 0.2776 0.10116 C 0.28454 0.1743 0.28194 0.14074 0.2776 0.29421 C 0.2776 0.29699 0.27499 0.29861 0.27413 0.30116 C 0.26944 0.31366 0.26215 0.32778 0.26215 0.34236 " pathEditMode="relative" ptsTypes="ffffffffA">
                                      <p:cBhvr>
                                        <p:cTn id="1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26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Взаимодействие двух игроков в баскетболе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передай мяч и выходи </a:t>
            </a:r>
          </a:p>
          <a:p>
            <a:r>
              <a:rPr lang="ru-RU" dirty="0" smtClean="0"/>
              <a:t>2. заслон</a:t>
            </a:r>
          </a:p>
          <a:p>
            <a:r>
              <a:rPr lang="ru-RU" dirty="0" smtClean="0"/>
              <a:t>3. наведение</a:t>
            </a:r>
          </a:p>
          <a:p>
            <a:r>
              <a:rPr lang="ru-RU" dirty="0" smtClean="0"/>
              <a:t>4. пересечение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игроков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Баскетболист может быть:</a:t>
            </a:r>
          </a:p>
          <a:p>
            <a:endParaRPr lang="ru-RU" dirty="0" smtClean="0"/>
          </a:p>
          <a:p>
            <a:r>
              <a:rPr lang="ru-RU" dirty="0" smtClean="0"/>
              <a:t>-  с мячом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                            -  без мяча</a:t>
            </a:r>
            <a:endParaRPr lang="ru-RU" dirty="0"/>
          </a:p>
        </p:txBody>
      </p:sp>
      <p:pic>
        <p:nvPicPr>
          <p:cNvPr id="1026" name="Picture 2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214818"/>
            <a:ext cx="1571636" cy="2203228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357430"/>
            <a:ext cx="1447420" cy="2029093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3714744" y="2214554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игроков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 с мячом </a:t>
            </a:r>
          </a:p>
          <a:p>
            <a:r>
              <a:rPr lang="ru-RU" dirty="0" smtClean="0"/>
              <a:t>1) как можно быстрее перевести мяч на половину соперника(лучше передачей)</a:t>
            </a:r>
          </a:p>
          <a:p>
            <a:r>
              <a:rPr lang="ru-RU" dirty="0" smtClean="0"/>
              <a:t>2) использовать ведение и угрожать броском с дальнего и среднего расстояния чтобы оттянуть на себя защитников</a:t>
            </a:r>
          </a:p>
          <a:p>
            <a:r>
              <a:rPr lang="ru-RU" dirty="0" smtClean="0"/>
              <a:t>3) не колеблясь, выполнять бросок в кольцо с удобной позиции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игроков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 без мяча</a:t>
            </a:r>
          </a:p>
          <a:p>
            <a:r>
              <a:rPr lang="ru-RU" dirty="0" smtClean="0"/>
              <a:t>1) выходить на свободное место для получения передачи.</a:t>
            </a:r>
          </a:p>
          <a:p>
            <a:r>
              <a:rPr lang="ru-RU" dirty="0" smtClean="0"/>
              <a:t>2) помогать игроку с мячом</a:t>
            </a:r>
          </a:p>
          <a:p>
            <a:r>
              <a:rPr lang="ru-RU" dirty="0" smtClean="0"/>
              <a:t>3) бороться за отскок от щита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игроков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с мячом - </a:t>
            </a:r>
            <a:r>
              <a:rPr lang="ru-RU" sz="2400" dirty="0" smtClean="0"/>
              <a:t>как можно быстрее перевести мяч на половину соперника(лучше передачей)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без мяча - </a:t>
            </a:r>
            <a:r>
              <a:rPr lang="ru-RU" sz="2400" dirty="0" smtClean="0"/>
              <a:t>выходить на свободное место для получения передачи.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 algn="ctr">
              <a:buFontTx/>
              <a:buChar char="-"/>
            </a:pPr>
            <a:r>
              <a:rPr lang="ru-RU" sz="2400" dirty="0" smtClean="0"/>
              <a:t>Взаимодействие двух игроков – </a:t>
            </a:r>
          </a:p>
          <a:p>
            <a:pPr algn="ctr">
              <a:buFontTx/>
              <a:buChar char="-"/>
            </a:pPr>
            <a:r>
              <a:rPr lang="ru-RU" dirty="0" smtClean="0"/>
              <a:t>«Передай мяч и выходи»</a:t>
            </a:r>
            <a:endParaRPr lang="ru-RU" dirty="0"/>
          </a:p>
        </p:txBody>
      </p:sp>
      <p:sp>
        <p:nvSpPr>
          <p:cNvPr id="8" name="Плюс 7"/>
          <p:cNvSpPr/>
          <p:nvPr/>
        </p:nvSpPr>
        <p:spPr>
          <a:xfrm>
            <a:off x="3643306" y="2571744"/>
            <a:ext cx="785818" cy="7143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 8"/>
          <p:cNvSpPr/>
          <p:nvPr/>
        </p:nvSpPr>
        <p:spPr>
          <a:xfrm>
            <a:off x="3643306" y="3929066"/>
            <a:ext cx="928694" cy="7143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/>
          <a:lstStyle/>
          <a:p>
            <a:r>
              <a:rPr lang="ru-RU" dirty="0" smtClean="0"/>
              <a:t>Передай мяч и выходи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рапеция 3"/>
          <p:cNvSpPr/>
          <p:nvPr/>
        </p:nvSpPr>
        <p:spPr>
          <a:xfrm>
            <a:off x="3000364" y="2071678"/>
            <a:ext cx="4143404" cy="328614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786182" y="928670"/>
            <a:ext cx="2571768" cy="22145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3786182" y="2000240"/>
            <a:ext cx="257176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5214950"/>
            <a:ext cx="185738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57752" y="4786322"/>
            <a:ext cx="357190" cy="3571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овина рамки 8"/>
          <p:cNvSpPr/>
          <p:nvPr/>
        </p:nvSpPr>
        <p:spPr>
          <a:xfrm rot="18328388">
            <a:off x="2660070" y="3734731"/>
            <a:ext cx="500066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ловина рамки 9"/>
          <p:cNvSpPr/>
          <p:nvPr/>
        </p:nvSpPr>
        <p:spPr>
          <a:xfrm rot="2073470">
            <a:off x="4073401" y="1400546"/>
            <a:ext cx="500066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572000" y="1571612"/>
            <a:ext cx="214314" cy="21431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 rot="10800000">
            <a:off x="4240413" y="2454471"/>
            <a:ext cx="500066" cy="500066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1 0.0243 C -0.02205 0.03356 -0.02014 0.03726 -0.02535 0.04722 C -0.02673 0.05 -0.02916 0.05138 -0.03055 0.05416 C -0.03333 0.05995 -0.03524 0.06643 -0.0375 0.07245 C -0.03958 0.07801 -0.04392 0.08356 -0.04618 0.08865 C -0.05486 0.10763 -0.06302 0.13078 -0.07708 0.14375 C -0.08437 0.15833 -0.09548 0.17083 -0.10642 0.18055 C -0.10989 0.1875 -0.1125 0.1956 -0.11684 0.20138 C -0.12205 0.20833 -0.1283 0.21388 -0.13229 0.22199 C -0.14097 0.23912 -0.15243 0.25578 -0.16337 0.27037 C -0.16823 0.27685 -0.17118 0.28564 -0.17535 0.29328 C -0.17812 0.29861 -0.18576 0.30694 -0.18576 0.30694 C -0.18403 0.30856 -0.18246 0.31041 -0.18055 0.31157 C -0.17899 0.31273 -0.17656 0.31203 -0.17535 0.31388 C -0.17413 0.31551 -0.17482 0.31875 -0.17378 0.32083 C -0.17239 0.32361 -0.17014 0.32523 -0.16857 0.32777 C -0.16719 0.32986 -0.16666 0.33287 -0.1651 0.33472 C -0.16146 0.33912 -0.15694 0.34236 -0.15295 0.34606 C -0.14705 0.35162 -0.14201 0.35902 -0.13576 0.36458 C -0.12604 0.38426 -0.13923 0.35972 -0.12708 0.37592 C -0.12569 0.37777 -0.12517 0.38101 -0.12378 0.38287 C -0.12048 0.38726 -0.11753 0.38796 -0.11337 0.38981 C -0.09982 0.40787 -0.08142 0.41273 -0.06684 0.42893 C -0.05955 0.43703 -0.06198 0.43981 -0.05295 0.4449 C -0.05069 0.44629 -0.04844 0.44814 -0.04618 0.44953 C -0.04444 0.45046 -0.04097 0.45185 -0.04097 0.45185 " pathEditMode="relative" ptsTypes="fffffffffffffffffffffffff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45 0.00208 L 0.0658 0.12939 C 0.07639 0.15625 0.08229 0.19652 0.08212 0.23819 C 0.08229 0.28588 0.07657 0.32338 0.06598 0.35046 L 0.01945 0.47847 " pathEditMode="relative" rAng="5400000" ptsTypes="FffFF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игроков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 с мячом </a:t>
            </a:r>
            <a:r>
              <a:rPr lang="ru-RU" sz="2400" dirty="0" smtClean="0"/>
              <a:t>- использовать ведение и угрожать броском с дальнего и среднего расстояния чтобы оттянуть на себя защитников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без мяча - </a:t>
            </a:r>
            <a:r>
              <a:rPr lang="ru-RU" sz="2400" dirty="0" smtClean="0"/>
              <a:t>помогать игроку с мячом</a:t>
            </a:r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Взаимодействие двух игроков – </a:t>
            </a:r>
            <a:r>
              <a:rPr lang="ru-RU" dirty="0" smtClean="0"/>
              <a:t>«Заслон»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 smtClean="0"/>
          </a:p>
          <a:p>
            <a:pPr>
              <a:buFontTx/>
              <a:buChar char="-"/>
            </a:pPr>
            <a:endParaRPr lang="ru-RU" sz="2400" dirty="0"/>
          </a:p>
        </p:txBody>
      </p:sp>
      <p:sp>
        <p:nvSpPr>
          <p:cNvPr id="7" name="Плюс 6"/>
          <p:cNvSpPr/>
          <p:nvPr/>
        </p:nvSpPr>
        <p:spPr>
          <a:xfrm>
            <a:off x="3786182" y="2643182"/>
            <a:ext cx="1000132" cy="8572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3500430" y="4429132"/>
            <a:ext cx="1571636" cy="78581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Заслон бывает: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Внутренний</a:t>
            </a:r>
          </a:p>
          <a:p>
            <a:endParaRPr lang="ru-RU" dirty="0" smtClean="0"/>
          </a:p>
          <a:p>
            <a:r>
              <a:rPr lang="ru-RU" dirty="0" err="1" smtClean="0"/>
              <a:t>Наружний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движении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рапеция 3"/>
          <p:cNvSpPr/>
          <p:nvPr/>
        </p:nvSpPr>
        <p:spPr>
          <a:xfrm>
            <a:off x="3000364" y="2071678"/>
            <a:ext cx="4143404" cy="328614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Заслон бывает: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Внутренний</a:t>
            </a:r>
          </a:p>
          <a:p>
            <a:pPr>
              <a:buNone/>
            </a:pPr>
            <a:endParaRPr lang="ru-RU" dirty="0" smtClean="0"/>
          </a:p>
          <a:p>
            <a:r>
              <a:rPr lang="ru-RU" sz="1800" dirty="0" smtClean="0"/>
              <a:t>                 Игрок с </a:t>
            </a:r>
            <a:r>
              <a:rPr lang="ru-RU" sz="1800" dirty="0" smtClean="0"/>
              <a:t>мячом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            Игрок без </a:t>
            </a:r>
            <a:r>
              <a:rPr lang="ru-RU" sz="1800" dirty="0" smtClean="0"/>
              <a:t>мяча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                                   Защитник </a:t>
            </a:r>
          </a:p>
        </p:txBody>
      </p:sp>
      <p:sp>
        <p:nvSpPr>
          <p:cNvPr id="5" name="Овал 4"/>
          <p:cNvSpPr/>
          <p:nvPr/>
        </p:nvSpPr>
        <p:spPr>
          <a:xfrm>
            <a:off x="3786182" y="928670"/>
            <a:ext cx="2571768" cy="22145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2"/>
          </p:cNvCxnSpPr>
          <p:nvPr/>
        </p:nvCxnSpPr>
        <p:spPr>
          <a:xfrm rot="10800000" flipH="1" flipV="1">
            <a:off x="3786182" y="2035959"/>
            <a:ext cx="2500330" cy="10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 flipV="1">
            <a:off x="3786182" y="2000240"/>
            <a:ext cx="257176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14810" y="5214950"/>
            <a:ext cx="185738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57752" y="4786322"/>
            <a:ext cx="357190" cy="35719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Арка 12"/>
          <p:cNvSpPr/>
          <p:nvPr/>
        </p:nvSpPr>
        <p:spPr>
          <a:xfrm rot="8761523">
            <a:off x="3428992" y="4143380"/>
            <a:ext cx="500066" cy="500066"/>
          </a:xfrm>
          <a:prstGeom prst="blockArc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оловина рамки 13"/>
          <p:cNvSpPr/>
          <p:nvPr/>
        </p:nvSpPr>
        <p:spPr>
          <a:xfrm>
            <a:off x="1928794" y="2500306"/>
            <a:ext cx="428628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оловина рамки 14"/>
          <p:cNvSpPr/>
          <p:nvPr/>
        </p:nvSpPr>
        <p:spPr>
          <a:xfrm rot="8511179">
            <a:off x="6374846" y="2591723"/>
            <a:ext cx="500066" cy="428628"/>
          </a:xfrm>
          <a:prstGeom prst="half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285984" y="2500306"/>
            <a:ext cx="214314" cy="21431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38 0.00185 0.00903 0.00324 0.01371 0.0074 C 0.0184 0.01688 0.01406 0.01896 0.02326 0.02197 C 0.02951 0.02775 0.03212 0.03654 0.03837 0.04209 C 0.04219 0.04995 0.04531 0.05805 0.0493 0.06568 C 0.05052 0.07192 0.05139 0.08002 0.0533 0.0858 C 0.05503 0.09135 0.05816 0.09667 0.06024 0.10222 C 0.06094 0.10407 0.06059 0.10638 0.06163 0.10777 C 0.06267 0.10916 0.06423 0.10893 0.06562 0.10962 C 0.06649 0.11147 0.06719 0.11355 0.0684 0.11494 C 0.07083 0.11771 0.07656 0.12234 0.07656 0.12234 C 0.07986 0.13529 0.07482 0.12026 0.0835 0.12951 C 0.08472 0.13067 0.0842 0.13321 0.08489 0.13506 C 0.0868 0.14015 0.08871 0.142 0.09166 0.14593 C 0.09288 0.15611 0.09201 0.16397 0.09861 0.16975 C 0.10034 0.16073 0.1 0.16489 0.1 0.15703 " pathEditMode="relative" ptsTypes="fffffffffffffffA">
                                      <p:cBhvr>
                                        <p:cTn id="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38 0.00185 0.00903 0.00324 0.01371 0.0074 C 0.0184 0.01688 0.01406 0.01896 0.02326 0.02197 C 0.02951 0.02775 0.03212 0.03654 0.03837 0.04209 C 0.04219 0.04995 0.04531 0.05805 0.0493 0.06568 C 0.05052 0.07192 0.05139 0.08002 0.0533 0.0858 C 0.05503 0.09135 0.05816 0.09667 0.06024 0.10222 C 0.06094 0.10407 0.06059 0.10638 0.06163 0.10777 C 0.06267 0.10916 0.06423 0.10893 0.06562 0.10962 C 0.06649 0.11147 0.06719 0.11355 0.0684 0.11494 C 0.07083 0.11771 0.07656 0.12234 0.07656 0.12234 C 0.07986 0.13529 0.07482 0.12026 0.0835 0.12951 C 0.08472 0.13067 0.0842 0.13321 0.08489 0.13506 C 0.0868 0.14015 0.08871 0.142 0.09166 0.14593 C 0.09288 0.15611 0.09201 0.16397 0.09861 0.16975 C 0.10034 0.16073 0.1 0.16489 0.1 0.15703 " pathEditMode="relative" ptsTypes="fffffffffffffffA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36 -0.0037 C -0.07448 0.01573 -0.13142 0.03654 -0.18872 0.05458 C -0.19497 0.05643 -0.20156 0.05504 -0.20781 0.05643 C -0.225 0.0599 -0.23993 0.07563 -0.25573 0.08395 C -0.2625 0.08742 -0.27049 0.08788 -0.2776 0.09112 C -0.28281 0.09644 -0.28733 0.0976 -0.29271 0.10199 C -0.3026 0.11008 -0.2941 0.10569 -0.30226 0.10939 C -0.3125 0.12303 -0.30295 0.11193 -0.31337 0.12026 C -0.31615 0.12257 -0.32153 0.12766 -0.32153 0.12789 C -0.32813 0.14084 -0.32396 0.13668 -0.33247 0.14223 C -0.33594 0.14917 -0.33455 0.15217 -0.34063 0.15495 C -0.34149 0.1568 -0.34271 0.15842 -0.3434 0.1605 C -0.3441 0.16235 -0.3441 0.16443 -0.34479 0.16605 C -0.34635 0.16998 -0.35035 0.17692 -0.35035 0.17715 C -0.34983 0.18062 -0.35052 0.18478 -0.34896 0.18779 C -0.34792 0.18987 -0.34427 0.18733 -0.3434 0.18964 C -0.33629 0.20837 -0.34861 0.20606 -0.33663 0.20606 " pathEditMode="relative" rAng="0" ptsTypes="ffffffffffffffff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0.15703 C 0.12847 0.14616 0.16198 0.15333 0.19115 0.15703 C 0.19254 0.15842 0.19375 0.16027 0.19531 0.16119 C 0.1967 0.16235 0.19827 0.16235 0.19948 0.16327 C 0.20226 0.16558 0.20764 0.17137 0.20764 0.17183 C 0.21077 0.17854 0.21389 0.18316 0.2184 0.18802 C 0.22153 0.19588 0.22344 0.20351 0.22674 0.21068 C 0.22882 0.22132 0.23577 0.22317 0.24028 0.2315 C 0.2467 0.24352 0.24288 0.25509 0.25261 0.26457 C 0.25452 0.27289 0.25573 0.27636 0.26077 0.28099 C 0.26476 0.29001 0.26771 0.29903 0.2717 0.30805 C 0.27257 0.3099 0.27205 0.31267 0.27309 0.31429 C 0.27413 0.31591 0.2757 0.31568 0.27709 0.31637 C 0.28281 0.32886 0.28125 0.33904 0.29358 0.33904 " pathEditMode="relative" rAng="0" ptsTypes="fffffffffffff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6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319</TotalTime>
  <Words>248</Words>
  <Application>Microsoft Office PowerPoint</Application>
  <PresentationFormat>Экран (4:3)</PresentationFormat>
  <Paragraphs>78</Paragraphs>
  <Slides>18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Взаимодействие двух игроков в баскетболе</vt:lpstr>
      <vt:lpstr>Обязанности игроков </vt:lpstr>
      <vt:lpstr>Обязанности игроков </vt:lpstr>
      <vt:lpstr>Обязанности игроков </vt:lpstr>
      <vt:lpstr>Обязанности игроков </vt:lpstr>
      <vt:lpstr>Передай мяч и выходи</vt:lpstr>
      <vt:lpstr>Обязанности игроков </vt:lpstr>
      <vt:lpstr>Заслон бывает:</vt:lpstr>
      <vt:lpstr>Заслон бывает:</vt:lpstr>
      <vt:lpstr>Заслон бывает:</vt:lpstr>
      <vt:lpstr>Заслон бывает:</vt:lpstr>
      <vt:lpstr>Слайд 12</vt:lpstr>
      <vt:lpstr>Слайд 13</vt:lpstr>
      <vt:lpstr>Слайд 14</vt:lpstr>
      <vt:lpstr>Слайд 15</vt:lpstr>
      <vt:lpstr>Другие взаимодействия двух игроков в баскетболе</vt:lpstr>
      <vt:lpstr>Другие взаимодействия двух игроков в баскетболе</vt:lpstr>
      <vt:lpstr>Взаимодействие двух игроков в баскетболе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двух игроков в баскетболе</dc:title>
  <dc:creator>папа и мама</dc:creator>
  <cp:lastModifiedBy>Ученик</cp:lastModifiedBy>
  <cp:revision>42</cp:revision>
  <dcterms:created xsi:type="dcterms:W3CDTF">2011-01-30T12:38:22Z</dcterms:created>
  <dcterms:modified xsi:type="dcterms:W3CDTF">2011-02-15T07:31:50Z</dcterms:modified>
</cp:coreProperties>
</file>