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59" r:id="rId8"/>
    <p:sldId id="260" r:id="rId9"/>
    <p:sldId id="265" r:id="rId10"/>
    <p:sldId id="261" r:id="rId11"/>
    <p:sldId id="262" r:id="rId12"/>
    <p:sldId id="263" r:id="rId13"/>
    <p:sldId id="264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5.9401246719160104E-3"/>
          <c:y val="6.8750000000000033E-2"/>
          <c:w val="0.62083333333333368"/>
          <c:h val="0.9312500000000000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кино</c:v>
                </c:pt>
                <c:pt idx="1">
                  <c:v>телевидение</c:v>
                </c:pt>
                <c:pt idx="2">
                  <c:v>чтение</c:v>
                </c:pt>
                <c:pt idx="3">
                  <c:v>спорт</c:v>
                </c:pt>
                <c:pt idx="4">
                  <c:v>Живое общение</c:v>
                </c:pt>
                <c:pt idx="5">
                  <c:v>прогулки</c:v>
                </c:pt>
                <c:pt idx="6">
                  <c:v>рыбалка</c:v>
                </c:pt>
                <c:pt idx="7">
                  <c:v>прочее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2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5.7662157825936262E-2"/>
          <c:y val="9.3150604551306651E-2"/>
          <c:w val="0.54700525684455825"/>
          <c:h val="0.876712435152682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телевидение</c:v>
                </c:pt>
                <c:pt idx="1">
                  <c:v>компьютер</c:v>
                </c:pt>
                <c:pt idx="2">
                  <c:v>телефон</c:v>
                </c:pt>
                <c:pt idx="3">
                  <c:v>спорт</c:v>
                </c:pt>
                <c:pt idx="4">
                  <c:v>чтение</c:v>
                </c:pt>
                <c:pt idx="5">
                  <c:v>прогулки</c:v>
                </c:pt>
                <c:pt idx="6">
                  <c:v>Живое общение</c:v>
                </c:pt>
                <c:pt idx="7">
                  <c:v>прочее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8</c:v>
                </c:pt>
                <c:pt idx="1">
                  <c:v>8</c:v>
                </c:pt>
                <c:pt idx="2">
                  <c:v>4</c:v>
                </c:pt>
                <c:pt idx="3">
                  <c:v>2</c:v>
                </c:pt>
                <c:pt idx="4">
                  <c:v>0.5</c:v>
                </c:pt>
                <c:pt idx="5">
                  <c:v>4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9966440998628576"/>
          <c:y val="0.24514874757955121"/>
          <c:w val="0.28809799029605027"/>
          <c:h val="0.66127696146956194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8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?</c:v>
                </c:pt>
                <c:pt idx="1">
                  <c:v>?</c:v>
                </c:pt>
                <c:pt idx="2">
                  <c:v>?</c:v>
                </c:pt>
                <c:pt idx="3">
                  <c:v>?</c:v>
                </c:pt>
                <c:pt idx="4">
                  <c:v>?</c:v>
                </c:pt>
                <c:pt idx="5">
                  <c:v>?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spPr>
    <a:solidFill>
      <a:schemeClr val="accent6">
        <a:lumMod val="60000"/>
        <a:lumOff val="40000"/>
      </a:scheme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484CE4-B1CE-4EBB-A4F2-FA1E6008AAC4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53F9C-768B-45A6-8E87-2C506831D8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484CE4-B1CE-4EBB-A4F2-FA1E6008AAC4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53F9C-768B-45A6-8E87-2C506831D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484CE4-B1CE-4EBB-A4F2-FA1E6008AAC4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53F9C-768B-45A6-8E87-2C506831D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484CE4-B1CE-4EBB-A4F2-FA1E6008AAC4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53F9C-768B-45A6-8E87-2C506831D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484CE4-B1CE-4EBB-A4F2-FA1E6008AAC4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53F9C-768B-45A6-8E87-2C506831D8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484CE4-B1CE-4EBB-A4F2-FA1E6008AAC4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53F9C-768B-45A6-8E87-2C506831D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484CE4-B1CE-4EBB-A4F2-FA1E6008AAC4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53F9C-768B-45A6-8E87-2C506831D8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484CE4-B1CE-4EBB-A4F2-FA1E6008AAC4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53F9C-768B-45A6-8E87-2C506831D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484CE4-B1CE-4EBB-A4F2-FA1E6008AAC4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53F9C-768B-45A6-8E87-2C506831D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484CE4-B1CE-4EBB-A4F2-FA1E6008AAC4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53F9C-768B-45A6-8E87-2C506831D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4484CE4-B1CE-4EBB-A4F2-FA1E6008AAC4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2D53F9C-768B-45A6-8E87-2C506831D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4484CE4-B1CE-4EBB-A4F2-FA1E6008AAC4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2D53F9C-768B-45A6-8E87-2C506831D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dirty="0" smtClean="0"/>
              <a:t>Как нам организовать досуг школьника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900" dirty="0" smtClean="0"/>
              <a:t>доклад учителя физической культуры Зайберта К.В.</a:t>
            </a:r>
            <a:endParaRPr lang="ru-RU" sz="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2000240"/>
            <a:ext cx="5343540" cy="1508760"/>
          </a:xfrm>
        </p:spPr>
        <p:txBody>
          <a:bodyPr/>
          <a:lstStyle/>
          <a:p>
            <a:r>
              <a:rPr lang="ru-RU" dirty="0" smtClean="0"/>
              <a:t>Дело было вечером, делать было нечего…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Результаты и эффекты внеурочной деятельности учащихся</a:t>
            </a:r>
            <a:r>
              <a:rPr lang="ru-RU" sz="3600" dirty="0" smtClean="0"/>
              <a:t>. 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3957638" cy="4572000"/>
          </a:xfrm>
        </p:spPr>
        <p:txBody>
          <a:bodyPr/>
          <a:lstStyle/>
          <a:p>
            <a:r>
              <a:rPr lang="ru-RU" sz="2400" dirty="0" smtClean="0"/>
              <a:t>При организации внеурочной деятельности школьников необходимо понимать различие между </a:t>
            </a:r>
          </a:p>
          <a:p>
            <a:r>
              <a:rPr lang="ru-RU" sz="2400" dirty="0" smtClean="0">
                <a:solidFill>
                  <a:srgbClr val="FFC000"/>
                </a:solidFill>
              </a:rPr>
              <a:t>результатами</a:t>
            </a:r>
            <a:r>
              <a:rPr lang="ru-RU" sz="2400" dirty="0" smtClean="0"/>
              <a:t> и </a:t>
            </a:r>
            <a:r>
              <a:rPr lang="ru-RU" sz="2400" dirty="0" smtClean="0">
                <a:solidFill>
                  <a:schemeClr val="accent2"/>
                </a:solidFill>
              </a:rPr>
              <a:t>эффектами</a:t>
            </a:r>
            <a:r>
              <a:rPr lang="ru-RU" sz="2400" dirty="0" smtClean="0"/>
              <a:t> этой деятельности.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857752" y="1435100"/>
            <a:ext cx="4057648" cy="4572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Program Files\Microsoft Office\MEDIA\CAGCAT10\j028544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580277"/>
            <a:ext cx="3071834" cy="3848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579874" cy="429190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– </a:t>
            </a:r>
            <a:r>
              <a:rPr lang="ru-RU" sz="2800" dirty="0"/>
              <a:t>это то, что стало </a:t>
            </a:r>
            <a:r>
              <a:rPr lang="ru-RU" sz="2800" dirty="0">
                <a:solidFill>
                  <a:schemeClr val="accent2"/>
                </a:solidFill>
              </a:rPr>
              <a:t>непосредственным итогом</a:t>
            </a:r>
            <a:r>
              <a:rPr lang="ru-RU" sz="2800" dirty="0"/>
              <a:t> участия школьника в деятельности. </a:t>
            </a:r>
            <a:endParaRPr lang="ru-RU" sz="2800" dirty="0" smtClean="0"/>
          </a:p>
          <a:p>
            <a:endParaRPr lang="ru-RU" sz="2800" dirty="0" smtClean="0"/>
          </a:p>
          <a:p>
            <a:r>
              <a:rPr lang="ru-RU" dirty="0" smtClean="0"/>
              <a:t>Например</a:t>
            </a:r>
            <a:r>
              <a:rPr lang="ru-RU" dirty="0"/>
              <a:t>, школьник, пройдя туристический маршрут, не только переместился в пространстве из одной географической точки в другую, преодолел сложности пути (фактический результат), но и приобрел некое знание о себе и окружающих, пережил и прочувствовал нечто как ценность, приобрел опыт самостоятельного действия (воспитательный результат).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Результат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486341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– </a:t>
            </a:r>
            <a:r>
              <a:rPr lang="ru-RU" sz="2800" dirty="0">
                <a:solidFill>
                  <a:srgbClr val="FFC000"/>
                </a:solidFill>
              </a:rPr>
              <a:t>это последствия результата</a:t>
            </a:r>
            <a:r>
              <a:rPr lang="ru-RU" sz="2800" dirty="0"/>
              <a:t>. </a:t>
            </a:r>
            <a:endParaRPr lang="ru-RU" sz="2800" dirty="0" smtClean="0"/>
          </a:p>
          <a:p>
            <a:endParaRPr lang="ru-RU" dirty="0" smtClean="0"/>
          </a:p>
          <a:p>
            <a:r>
              <a:rPr lang="ru-RU" sz="2400" dirty="0" smtClean="0"/>
              <a:t>Например</a:t>
            </a:r>
            <a:r>
              <a:rPr lang="ru-RU" sz="2400" dirty="0"/>
              <a:t>, приобретенное знание, пережитые чувства и отношения, совершенные действия </a:t>
            </a:r>
            <a:r>
              <a:rPr lang="ru-RU" sz="2400" dirty="0">
                <a:solidFill>
                  <a:srgbClr val="FFC000"/>
                </a:solidFill>
              </a:rPr>
              <a:t>развили человека как личность, способствовали формированию </a:t>
            </a:r>
            <a:r>
              <a:rPr lang="ru-RU" sz="2400" dirty="0"/>
              <a:t>его компетентности, идентичности.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Эффект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юньские фото 14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Итак,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142984"/>
            <a:ext cx="7772400" cy="5212576"/>
          </a:xfrm>
        </p:spPr>
        <p:txBody>
          <a:bodyPr>
            <a:normAutofit fontScale="77500" lnSpcReduction="20000"/>
          </a:bodyPr>
          <a:lstStyle/>
          <a:p>
            <a:endParaRPr lang="ru-RU" i="1" dirty="0" smtClean="0">
              <a:solidFill>
                <a:schemeClr val="accent2"/>
              </a:solidFill>
            </a:endParaRPr>
          </a:p>
          <a:p>
            <a:endParaRPr lang="ru-RU" i="1" dirty="0" smtClean="0">
              <a:solidFill>
                <a:schemeClr val="accent2"/>
              </a:solidFill>
            </a:endParaRPr>
          </a:p>
          <a:p>
            <a:endParaRPr lang="ru-RU" i="1" dirty="0" smtClean="0">
              <a:solidFill>
                <a:schemeClr val="accent2"/>
              </a:solidFill>
            </a:endParaRPr>
          </a:p>
          <a:p>
            <a:r>
              <a:rPr lang="ru-RU" i="1" dirty="0" smtClean="0">
                <a:solidFill>
                  <a:schemeClr val="accent2"/>
                </a:solidFill>
              </a:rPr>
              <a:t>воспитательный </a:t>
            </a:r>
            <a:r>
              <a:rPr lang="ru-RU" i="1" dirty="0">
                <a:solidFill>
                  <a:schemeClr val="accent2"/>
                </a:solidFill>
              </a:rPr>
              <a:t>результат внеурочной деятельности</a:t>
            </a:r>
            <a:r>
              <a:rPr lang="ru-RU" dirty="0">
                <a:solidFill>
                  <a:schemeClr val="accent2"/>
                </a:solidFill>
              </a:rPr>
              <a:t> – непосредственное духовно-нравственное приобретение ребенка благодаря его участию в том или ином виде деятельности</a:t>
            </a:r>
            <a:r>
              <a:rPr lang="ru-RU" dirty="0" smtClean="0">
                <a:solidFill>
                  <a:schemeClr val="accent2"/>
                </a:solidFill>
              </a:rPr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i="1" dirty="0">
                <a:solidFill>
                  <a:srgbClr val="FFC000"/>
                </a:solidFill>
              </a:rPr>
              <a:t>Воспитательный эффект внеурочной деятельности</a:t>
            </a:r>
            <a:r>
              <a:rPr lang="ru-RU" dirty="0">
                <a:solidFill>
                  <a:srgbClr val="FFC000"/>
                </a:solidFill>
              </a:rPr>
              <a:t> – влияние (последствие) того или иного духовно-нравственного приобретения на процесс развития личности ребенка.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Идеальный </a:t>
            </a:r>
            <a:r>
              <a:rPr lang="ru-RU" smtClean="0"/>
              <a:t>досуг ребенка</a:t>
            </a:r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71538" y="200024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/>
              <a:t>Цель: </a:t>
            </a:r>
            <a:endParaRPr lang="ru-RU" sz="40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4529142" cy="4572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определить</a:t>
            </a:r>
            <a:r>
              <a:rPr lang="ru-RU" sz="2400" b="1" dirty="0" smtClean="0"/>
              <a:t> </a:t>
            </a:r>
            <a:r>
              <a:rPr lang="ru-RU" sz="2400" dirty="0" smtClean="0"/>
              <a:t>воспитательную функцию</a:t>
            </a:r>
            <a:r>
              <a:rPr lang="ru-RU" sz="2400" b="1" dirty="0" smtClean="0"/>
              <a:t> </a:t>
            </a:r>
            <a:r>
              <a:rPr lang="ru-RU" sz="2400" dirty="0" smtClean="0"/>
              <a:t>школы согласно новым образовательным стандартам, сформировать у родителей понимание важности и значимости организации интересного и содержательного досуга ребенка как одного из средств профилактики асоциального поведения детей и их успешной социализации.</a:t>
            </a:r>
          </a:p>
          <a:p>
            <a:endParaRPr lang="ru-RU" dirty="0"/>
          </a:p>
        </p:txBody>
      </p:sp>
      <p:pic>
        <p:nvPicPr>
          <p:cNvPr id="6" name="Содержимое 5" descr="весёлые старты 21.02.09 01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286380" y="2285992"/>
            <a:ext cx="3629020" cy="32147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План проведения: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</a:t>
            </a:r>
            <a:r>
              <a:rPr lang="ru-RU" dirty="0"/>
              <a:t>. Экспресс-опрос «Мой досуг 20 лет назад». </a:t>
            </a:r>
          </a:p>
          <a:p>
            <a:r>
              <a:rPr lang="ru-RU" dirty="0"/>
              <a:t>2</a:t>
            </a:r>
            <a:r>
              <a:rPr lang="ru-RU" dirty="0" smtClean="0"/>
              <a:t>. </a:t>
            </a:r>
            <a:r>
              <a:rPr lang="ru-RU" dirty="0"/>
              <a:t>Виды и направления внеурочной деятельности. </a:t>
            </a:r>
            <a:r>
              <a:rPr lang="ru-RU" dirty="0" smtClean="0"/>
              <a:t>Результаты и эффекты организации досуга.</a:t>
            </a:r>
            <a:endParaRPr lang="ru-RU" dirty="0"/>
          </a:p>
          <a:p>
            <a:r>
              <a:rPr lang="ru-RU" dirty="0"/>
              <a:t>3</a:t>
            </a:r>
            <a:r>
              <a:rPr lang="ru-RU" dirty="0" smtClean="0"/>
              <a:t>. </a:t>
            </a:r>
            <a:r>
              <a:rPr lang="ru-RU" dirty="0"/>
              <a:t>Моделирование «Идеальная модель досуга ребенка».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Мой досуг … лет назад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Спорт </a:t>
            </a:r>
          </a:p>
          <a:p>
            <a:r>
              <a:rPr lang="ru-RU" dirty="0" smtClean="0"/>
              <a:t>Прогулки</a:t>
            </a:r>
            <a:endParaRPr lang="ru-RU" dirty="0" smtClean="0"/>
          </a:p>
          <a:p>
            <a:r>
              <a:rPr lang="ru-RU" dirty="0" smtClean="0"/>
              <a:t>Живое общение</a:t>
            </a:r>
          </a:p>
          <a:p>
            <a:r>
              <a:rPr lang="ru-RU" dirty="0" smtClean="0"/>
              <a:t>Чтение</a:t>
            </a:r>
            <a:endParaRPr lang="ru-RU" dirty="0" smtClean="0"/>
          </a:p>
          <a:p>
            <a:r>
              <a:rPr lang="ru-RU" dirty="0" smtClean="0"/>
              <a:t>Телевидение</a:t>
            </a:r>
          </a:p>
          <a:p>
            <a:r>
              <a:rPr lang="ru-RU" dirty="0" smtClean="0"/>
              <a:t>Рыбалка</a:t>
            </a:r>
          </a:p>
          <a:p>
            <a:r>
              <a:rPr lang="ru-RU" dirty="0" smtClean="0"/>
              <a:t>Кино</a:t>
            </a:r>
            <a:endParaRPr lang="ru-RU" dirty="0" smtClean="0"/>
          </a:p>
          <a:p>
            <a:r>
              <a:rPr lang="ru-RU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150322" cy="291378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Мой досуг … лет назад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785786" y="1571612"/>
          <a:ext cx="7215238" cy="4706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Досуг наших детей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857224" y="1785926"/>
          <a:ext cx="7429552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Согласно Федеральному базисному учебному плану для общеобразовательных учреждений Российской Федерации 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организация </a:t>
            </a:r>
            <a:r>
              <a:rPr lang="ru-RU" dirty="0"/>
              <a:t>занятий по направлениям внеурочной деятельности является </a:t>
            </a:r>
            <a:r>
              <a:rPr lang="ru-RU" u="sng" dirty="0" smtClean="0">
                <a:solidFill>
                  <a:srgbClr val="FFC000"/>
                </a:solidFill>
              </a:rPr>
              <a:t>неотъемлемой частью образовательного процесса в школе</a:t>
            </a:r>
            <a:r>
              <a:rPr lang="ru-RU" dirty="0" smtClean="0"/>
              <a:t>. </a:t>
            </a:r>
            <a:r>
              <a:rPr lang="ru-RU" dirty="0"/>
              <a:t>Время, отводимое на внеурочную деятельность, используется </a:t>
            </a:r>
            <a:r>
              <a:rPr lang="ru-RU" u="sng" dirty="0">
                <a:solidFill>
                  <a:srgbClr val="FFC000"/>
                </a:solidFill>
              </a:rPr>
              <a:t>по желанию учащихся </a:t>
            </a:r>
            <a:r>
              <a:rPr lang="ru-RU" dirty="0"/>
              <a:t>и в формах, отличных от урочной системы обучения. </a:t>
            </a:r>
          </a:p>
        </p:txBody>
      </p:sp>
      <p:pic>
        <p:nvPicPr>
          <p:cNvPr id="1026" name="Picture 2" descr="C:\Program Files\Microsoft Office\MEDIA\CAGCAT10\j030107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000240"/>
            <a:ext cx="2500330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02424"/>
          </a:xfrm>
        </p:spPr>
        <p:txBody>
          <a:bodyPr/>
          <a:lstStyle/>
          <a:p>
            <a:r>
              <a:rPr lang="ru-RU" sz="3600" b="1" dirty="0" smtClean="0"/>
              <a:t>Виды и направления внеурочной деятельности</a:t>
            </a:r>
            <a:r>
              <a:rPr lang="ru-RU" sz="3600" dirty="0" smtClean="0"/>
              <a:t>.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rgbClr val="FFC000"/>
                </a:solidFill>
              </a:rPr>
              <a:t>игровая </a:t>
            </a:r>
            <a:r>
              <a:rPr lang="ru-RU" dirty="0">
                <a:solidFill>
                  <a:srgbClr val="FFC000"/>
                </a:solidFill>
              </a:rPr>
              <a:t>деятельность;</a:t>
            </a:r>
          </a:p>
          <a:p>
            <a:pPr lvl="0"/>
            <a:r>
              <a:rPr lang="ru-RU" dirty="0"/>
              <a:t>познавательная деятельность;</a:t>
            </a:r>
          </a:p>
          <a:p>
            <a:pPr lvl="0"/>
            <a:r>
              <a:rPr lang="ru-RU" dirty="0"/>
              <a:t>проблемно-ценностное общение;</a:t>
            </a:r>
          </a:p>
          <a:p>
            <a:pPr lvl="0"/>
            <a:r>
              <a:rPr lang="ru-RU" dirty="0" err="1"/>
              <a:t>досугово-развлекательная</a:t>
            </a:r>
            <a:r>
              <a:rPr lang="ru-RU" dirty="0"/>
              <a:t> деятельность (</a:t>
            </a:r>
            <a:r>
              <a:rPr lang="ru-RU" dirty="0" err="1"/>
              <a:t>досуговое</a:t>
            </a:r>
            <a:r>
              <a:rPr lang="ru-RU" dirty="0"/>
              <a:t> общение</a:t>
            </a:r>
            <a:r>
              <a:rPr lang="ru-RU" dirty="0" smtClean="0"/>
              <a:t>);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02424"/>
          </a:xfrm>
        </p:spPr>
        <p:txBody>
          <a:bodyPr/>
          <a:lstStyle/>
          <a:p>
            <a:r>
              <a:rPr lang="ru-RU" sz="3600" b="1" dirty="0" smtClean="0"/>
              <a:t>Виды и направления внеурочной деятельности</a:t>
            </a:r>
            <a:r>
              <a:rPr lang="ru-RU" sz="3600" dirty="0" smtClean="0"/>
              <a:t>.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художественное творчество;</a:t>
            </a:r>
          </a:p>
          <a:p>
            <a:pPr lvl="0"/>
            <a:r>
              <a:rPr lang="ru-RU" dirty="0" smtClean="0"/>
              <a:t>социальное творчество (социально-преобразующая добровольная деятельность);</a:t>
            </a:r>
          </a:p>
          <a:p>
            <a:pPr lvl="0"/>
            <a:r>
              <a:rPr lang="ru-RU" dirty="0" smtClean="0"/>
              <a:t>трудовая (производительная) деятельность;</a:t>
            </a:r>
          </a:p>
          <a:p>
            <a:pPr lvl="0"/>
            <a:r>
              <a:rPr lang="ru-RU" dirty="0" smtClean="0">
                <a:solidFill>
                  <a:srgbClr val="FFC000"/>
                </a:solidFill>
              </a:rPr>
              <a:t>спортивно-оздоровительная деятельность;</a:t>
            </a:r>
          </a:p>
          <a:p>
            <a:pPr lvl="0"/>
            <a:r>
              <a:rPr lang="ru-RU" dirty="0" smtClean="0">
                <a:solidFill>
                  <a:srgbClr val="FFC000"/>
                </a:solidFill>
              </a:rPr>
              <a:t>туристско-краеведческая деятельность.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187</TotalTime>
  <Words>364</Words>
  <Application>Microsoft Office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Метро</vt:lpstr>
      <vt:lpstr>Как нам организовать досуг школьника  доклад учителя физической культуры Зайберта К.В.</vt:lpstr>
      <vt:lpstr>Цель: </vt:lpstr>
      <vt:lpstr>План проведения: </vt:lpstr>
      <vt:lpstr>Мой досуг … лет назад</vt:lpstr>
      <vt:lpstr>Мой досуг … лет назад</vt:lpstr>
      <vt:lpstr>Досуг наших детей</vt:lpstr>
      <vt:lpstr>Согласно Федеральному базисному учебному плану для общеобразовательных учреждений Российской Федерации </vt:lpstr>
      <vt:lpstr>Виды и направления внеурочной деятельности. </vt:lpstr>
      <vt:lpstr>Виды и направления внеурочной деятельности. </vt:lpstr>
      <vt:lpstr>Результаты и эффекты внеурочной деятельности учащихся. </vt:lpstr>
      <vt:lpstr>Результат </vt:lpstr>
      <vt:lpstr>Эффект</vt:lpstr>
      <vt:lpstr>Итак, </vt:lpstr>
      <vt:lpstr>Идеальный досуг ребенка</vt:lpstr>
    </vt:vector>
  </TitlesOfParts>
  <Company>МОУ СОШ п. Алексеевка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нам организовать досуг школьника</dc:title>
  <dc:creator>Ученик</dc:creator>
  <cp:lastModifiedBy>Ученик</cp:lastModifiedBy>
  <cp:revision>13</cp:revision>
  <dcterms:created xsi:type="dcterms:W3CDTF">2010-12-07T12:08:24Z</dcterms:created>
  <dcterms:modified xsi:type="dcterms:W3CDTF">2010-12-10T11:38:39Z</dcterms:modified>
</cp:coreProperties>
</file>